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M Sans" pitchFamily="2" charset="0"/>
      <p:regular r:id="rId14"/>
      <p:bold r:id="rId15"/>
    </p:embeddedFont>
    <p:embeddedFont>
      <p:font typeface="PT Serif" panose="020A0603040505020204" pitchFamily="18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270D1-B9A9-4253-86F9-927E195D6F45}" v="15" dt="2025-10-26T07:10:27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15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_ Suhaib" userId="07191562333aa632" providerId="LiveId" clId="{46AC92BD-59E5-40F8-97C7-6A03E93A717B}"/>
    <pc:docChg chg="undo custSel addSld modSld modMainMaster">
      <pc:chgData name="_ Suhaib" userId="07191562333aa632" providerId="LiveId" clId="{46AC92BD-59E5-40F8-97C7-6A03E93A717B}" dt="2025-10-26T07:21:40.530" v="71" actId="207"/>
      <pc:docMkLst>
        <pc:docMk/>
      </pc:docMkLst>
      <pc:sldChg chg="modSp mod">
        <pc:chgData name="_ Suhaib" userId="07191562333aa632" providerId="LiveId" clId="{46AC92BD-59E5-40F8-97C7-6A03E93A717B}" dt="2025-10-26T07:09:39.771" v="30" actId="20577"/>
        <pc:sldMkLst>
          <pc:docMk/>
          <pc:sldMk cId="0" sldId="256"/>
        </pc:sldMkLst>
        <pc:spChg chg="mod">
          <ac:chgData name="_ Suhaib" userId="07191562333aa632" providerId="LiveId" clId="{46AC92BD-59E5-40F8-97C7-6A03E93A717B}" dt="2025-10-26T07:09:39.771" v="30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_ Suhaib" userId="07191562333aa632" providerId="LiveId" clId="{46AC92BD-59E5-40F8-97C7-6A03E93A717B}" dt="2025-10-26T07:10:26.762" v="37" actId="20577"/>
        <pc:sldMkLst>
          <pc:docMk/>
          <pc:sldMk cId="0" sldId="257"/>
        </pc:sldMkLst>
        <pc:spChg chg="mod">
          <ac:chgData name="_ Suhaib" userId="07191562333aa632" providerId="LiveId" clId="{46AC92BD-59E5-40F8-97C7-6A03E93A717B}" dt="2025-10-26T07:10:26.762" v="37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_ Suhaib" userId="07191562333aa632" providerId="LiveId" clId="{46AC92BD-59E5-40F8-97C7-6A03E93A717B}" dt="2025-10-26T07:10:07.964" v="33"/>
          <ac:spMkLst>
            <pc:docMk/>
            <pc:sldMk cId="0" sldId="257"/>
            <ac:spMk id="6" creationId="{00000000-0000-0000-0000-000000000000}"/>
          </ac:spMkLst>
        </pc:spChg>
      </pc:sldChg>
      <pc:sldChg chg="modSp mod">
        <pc:chgData name="_ Suhaib" userId="07191562333aa632" providerId="LiveId" clId="{46AC92BD-59E5-40F8-97C7-6A03E93A717B}" dt="2025-10-26T07:13:39.028" v="39" actId="20577"/>
        <pc:sldMkLst>
          <pc:docMk/>
          <pc:sldMk cId="0" sldId="259"/>
        </pc:sldMkLst>
        <pc:spChg chg="mod">
          <ac:chgData name="_ Suhaib" userId="07191562333aa632" providerId="LiveId" clId="{46AC92BD-59E5-40F8-97C7-6A03E93A717B}" dt="2025-10-26T07:13:39.028" v="39" actId="20577"/>
          <ac:spMkLst>
            <pc:docMk/>
            <pc:sldMk cId="0" sldId="259"/>
            <ac:spMk id="6" creationId="{00000000-0000-0000-0000-000000000000}"/>
          </ac:spMkLst>
        </pc:spChg>
      </pc:sldChg>
      <pc:sldChg chg="modSp mod">
        <pc:chgData name="_ Suhaib" userId="07191562333aa632" providerId="LiveId" clId="{46AC92BD-59E5-40F8-97C7-6A03E93A717B}" dt="2025-10-26T07:15:27.653" v="52" actId="207"/>
        <pc:sldMkLst>
          <pc:docMk/>
          <pc:sldMk cId="0" sldId="261"/>
        </pc:sldMkLst>
        <pc:spChg chg="mod">
          <ac:chgData name="_ Suhaib" userId="07191562333aa632" providerId="LiveId" clId="{46AC92BD-59E5-40F8-97C7-6A03E93A717B}" dt="2025-10-26T07:14:56.195" v="51" actId="14100"/>
          <ac:spMkLst>
            <pc:docMk/>
            <pc:sldMk cId="0" sldId="261"/>
            <ac:spMk id="2" creationId="{00000000-0000-0000-0000-000000000000}"/>
          </ac:spMkLst>
        </pc:spChg>
        <pc:spChg chg="mod">
          <ac:chgData name="_ Suhaib" userId="07191562333aa632" providerId="LiveId" clId="{46AC92BD-59E5-40F8-97C7-6A03E93A717B}" dt="2025-10-26T07:15:27.653" v="52" actId="207"/>
          <ac:spMkLst>
            <pc:docMk/>
            <pc:sldMk cId="0" sldId="261"/>
            <ac:spMk id="26" creationId="{00000000-0000-0000-0000-000000000000}"/>
          </ac:spMkLst>
        </pc:spChg>
      </pc:sldChg>
      <pc:sldChg chg="delSp modSp new mod">
        <pc:chgData name="_ Suhaib" userId="07191562333aa632" providerId="LiveId" clId="{46AC92BD-59E5-40F8-97C7-6A03E93A717B}" dt="2025-10-26T07:21:40.530" v="71" actId="207"/>
        <pc:sldMkLst>
          <pc:docMk/>
          <pc:sldMk cId="1738328920" sldId="266"/>
        </pc:sldMkLst>
        <pc:spChg chg="mod">
          <ac:chgData name="_ Suhaib" userId="07191562333aa632" providerId="LiveId" clId="{46AC92BD-59E5-40F8-97C7-6A03E93A717B}" dt="2025-10-26T07:21:40.530" v="71" actId="207"/>
          <ac:spMkLst>
            <pc:docMk/>
            <pc:sldMk cId="1738328920" sldId="266"/>
            <ac:spMk id="2" creationId="{FF8DA1AA-E021-79A7-41E7-9CC58A7040C3}"/>
          </ac:spMkLst>
        </pc:spChg>
        <pc:spChg chg="del">
          <ac:chgData name="_ Suhaib" userId="07191562333aa632" providerId="LiveId" clId="{46AC92BD-59E5-40F8-97C7-6A03E93A717B}" dt="2025-10-26T07:21:20.869" v="69" actId="478"/>
          <ac:spMkLst>
            <pc:docMk/>
            <pc:sldMk cId="1738328920" sldId="266"/>
            <ac:spMk id="3" creationId="{0B3D8EC4-1E46-0842-9DEB-EE7FB9119C03}"/>
          </ac:spMkLst>
        </pc:spChg>
      </pc:sldChg>
      <pc:sldMasterChg chg="modSldLayout">
        <pc:chgData name="_ Suhaib" userId="07191562333aa632" providerId="LiveId" clId="{46AC92BD-59E5-40F8-97C7-6A03E93A717B}" dt="2025-10-25T19:05:19.882" v="0"/>
        <pc:sldMasterMkLst>
          <pc:docMk/>
          <pc:sldMasterMk cId="3611276419" sldId="2147483660"/>
        </pc:sldMasterMkLst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1602222341" sldId="2147483672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1602222341" sldId="2147483672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1602222341" sldId="2147483672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1602222341" sldId="2147483672"/>
              <ac:picMk id="4" creationId="{00000000-0000-0000-0000-000000000000}"/>
            </ac:picMkLst>
          </pc:picChg>
        </pc:sldLayoutChg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3586817614" sldId="2147483673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3586817614" sldId="2147483673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3586817614" sldId="2147483673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3586817614" sldId="2147483673"/>
              <ac:picMk id="4" creationId="{00000000-0000-0000-0000-000000000000}"/>
            </ac:picMkLst>
          </pc:picChg>
        </pc:sldLayoutChg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449055516" sldId="2147483674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449055516" sldId="2147483674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449055516" sldId="2147483674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449055516" sldId="2147483674"/>
              <ac:picMk id="4" creationId="{00000000-0000-0000-0000-000000000000}"/>
            </ac:picMkLst>
          </pc:picChg>
        </pc:sldLayoutChg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1472834400" sldId="2147483675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1472834400" sldId="2147483675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1472834400" sldId="2147483675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1472834400" sldId="2147483675"/>
              <ac:picMk id="4" creationId="{00000000-0000-0000-0000-000000000000}"/>
            </ac:picMkLst>
          </pc:picChg>
        </pc:sldLayoutChg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3474558940" sldId="2147483676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3474558940" sldId="2147483676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3474558940" sldId="2147483676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3474558940" sldId="2147483676"/>
              <ac:picMk id="4" creationId="{00000000-0000-0000-0000-000000000000}"/>
            </ac:picMkLst>
          </pc:picChg>
        </pc:sldLayoutChg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2323101032" sldId="2147483677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2323101032" sldId="2147483677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2323101032" sldId="2147483677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2323101032" sldId="2147483677"/>
              <ac:picMk id="4" creationId="{00000000-0000-0000-0000-000000000000}"/>
            </ac:picMkLst>
          </pc:picChg>
        </pc:sldLayoutChg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3285180537" sldId="2147483678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3285180537" sldId="2147483678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3285180537" sldId="2147483678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3285180537" sldId="2147483678"/>
              <ac:picMk id="4" creationId="{00000000-0000-0000-0000-000000000000}"/>
            </ac:picMkLst>
          </pc:picChg>
        </pc:sldLayoutChg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73202682" sldId="2147483679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73202682" sldId="2147483679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73202682" sldId="2147483679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73202682" sldId="2147483679"/>
              <ac:picMk id="4" creationId="{00000000-0000-0000-0000-000000000000}"/>
            </ac:picMkLst>
          </pc:picChg>
        </pc:sldLayoutChg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2442194745" sldId="2147483680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2442194745" sldId="2147483680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2442194745" sldId="2147483680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2442194745" sldId="2147483680"/>
              <ac:picMk id="4" creationId="{00000000-0000-0000-0000-000000000000}"/>
            </ac:picMkLst>
          </pc:picChg>
        </pc:sldLayoutChg>
        <pc:sldLayoutChg chg="delSp">
          <pc:chgData name="_ Suhaib" userId="07191562333aa632" providerId="LiveId" clId="{46AC92BD-59E5-40F8-97C7-6A03E93A717B}" dt="2025-10-25T19:05:19.882" v="0"/>
          <pc:sldLayoutMkLst>
            <pc:docMk/>
            <pc:sldMasterMk cId="3611276419" sldId="2147483660"/>
            <pc:sldLayoutMk cId="937813247" sldId="2147483681"/>
          </pc:sldLayoutMkLst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937813247" sldId="2147483681"/>
              <ac:spMk id="2" creationId="{00000000-0000-0000-0000-000000000000}"/>
            </ac:spMkLst>
          </pc:spChg>
          <pc:spChg chg="del">
            <ac:chgData name="_ Suhaib" userId="07191562333aa632" providerId="LiveId" clId="{46AC92BD-59E5-40F8-97C7-6A03E93A717B}" dt="2025-10-25T19:05:19.882" v="0"/>
            <ac:spMkLst>
              <pc:docMk/>
              <pc:sldMasterMk cId="3611276419" sldId="2147483660"/>
              <pc:sldLayoutMk cId="937813247" sldId="2147483681"/>
              <ac:spMk id="3" creationId="{00000000-0000-0000-0000-000000000000}"/>
            </ac:spMkLst>
          </pc:spChg>
          <pc:picChg chg="del">
            <ac:chgData name="_ Suhaib" userId="07191562333aa632" providerId="LiveId" clId="{46AC92BD-59E5-40F8-97C7-6A03E93A717B}" dt="2025-10-25T19:05:19.882" v="0"/>
            <ac:picMkLst>
              <pc:docMk/>
              <pc:sldMasterMk cId="3611276419" sldId="2147483660"/>
              <pc:sldLayoutMk cId="937813247" sldId="2147483681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97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64A7-265C-012D-A625-75789C467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8F3A-2D48-AAE9-1F0A-3F05790FB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03F9-050E-4748-478A-B7F04D20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EA28F-2975-BA30-DEFE-672C1D94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BDADD-81CE-6765-D872-3DF37BBF7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0341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BB6C-6805-F21D-D8E5-549DC31A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DA861-6282-FA32-A963-19CDDAD84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40659-F600-F8C7-0A7B-BCAA5F94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9C6DD-B77D-2858-A2A8-F8343F87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6B17D-8906-6C90-4CBF-A426E412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8791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552277-6A6A-FD1A-BB48-982B00359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07DFA-FA13-77B7-2B48-8AE56B2AC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FD0CB-F28C-EB61-5A09-A7E460F3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5A8D9-61F5-0A9A-AF79-4E3990E4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65FAE-6D17-1649-003D-59C5D761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7059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22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817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055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834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55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101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180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0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B27B-61DF-3600-5C4A-9AC9E781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7B04C-D221-0741-CD8B-8EECA4078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8CFAC-760E-4039-7E68-DA955D72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6E6D9-D3F6-64E8-D462-29505B80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7020-E570-9F9A-1F8A-9ADF65FA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16345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194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81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3580-23CD-5E0B-22B0-687EA26B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4D10B-44B9-E2D2-B4B2-2E2C85A54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68BC-AC4B-EE46-FB2A-2E9BA3C8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929E0-A510-203E-4AC9-BBF6239F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89F-D375-4572-7A02-90927F88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9747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F6E8F-B2E5-ED09-40E7-41C93F4E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040AC-EE32-ED3A-1045-A44EC9241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5EF6E-3160-D7C9-8407-B90742646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E0532-5F46-765D-4032-41A1AC88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C5C08-DD98-B4C9-0737-BED8FAA3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4F139-2163-133F-9A25-7E62AD9D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986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35BA-0236-E079-FC86-4E7C0B9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38CC8-7E3F-6D79-0EAD-42A4BD76E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CFCF6-82F9-3D9F-BAD9-D89AA2A22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F2E57-D462-BA21-CF37-D9DDDC460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A277A-8F08-EE73-1D07-D4EF86864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1EE6B-9056-B217-534B-87B4C95E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D6058-E936-8182-385C-78F828E3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7FF16B-C24E-8CAB-D127-A9C3ABD0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4807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4F93-7C86-67E7-76DF-500892A4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C8AFC-398D-62B1-F5D9-DA1BE8AD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F856D-B62D-AD34-62B2-FD27C64D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52E5C-0F6C-20FF-292D-BFF8DCAB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0130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FB440-67FB-E009-8AEC-A9767C25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58672-EB0B-DEB7-23CB-55E0C239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AF903-F2F0-1F43-BC4D-CDF6DD30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934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4F39-6098-5C76-6BFF-31C7AD9D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E0E0-E28E-E88C-D533-73F507FF0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F302E-7EAA-53E2-8E1D-DF518A46F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4C23E-F77A-117F-8206-B03C7A90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02DAE-9E85-1D18-C39A-FC79276E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3AD33-95BE-9FD9-47DD-F283C564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6796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CCBE-8585-AA3A-11AC-376C1979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F7EBA-BA26-2528-094E-2839150CD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A7EDA-27BB-C84A-8589-9474242FD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E9096-8E19-916E-029B-09E72421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17AAD-4966-02EF-1A78-F7A7B4C1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FA83F-F202-BD85-DC3B-0C8422F3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622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ABA148-CD25-ACB6-9CAD-F6E4A528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E457E-207D-F9D4-A206-ABEA34A3A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B2EB1-8AAA-D7B9-9E5A-DB5D8A094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F77E1B-1BD9-4659-A863-4C8A3F457538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555BF-C6C4-F4A6-243C-54688F2E0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1FA52-931B-73CE-C12B-7AFE68B6C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E128C5-0ED8-4C98-80F4-38F2954C1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2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0968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SudhaarNow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294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civic engagement through transparency, gamification, and accountability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542"/>
            <a:ext cx="94184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Building Trust Through Technology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478042" y="339078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80%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197310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4578" y="56589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Resolution Rate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1670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within 6 months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9078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197310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26681" y="56589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Badge Progression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235893" y="61670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reaching Active tier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9078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&lt;5%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1973104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68783" y="56589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Spam Reports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677995" y="61670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Maintained through penalties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7851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SudhaarNow transforms civic participation from frustration to empowerment. By combining transparency, gamification, and accountability, we're creating a platform where every citizen becomes a champion for their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A1AA-E021-79A7-41E7-9CC58A704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THANK YOU!!!!</a:t>
            </a:r>
          </a:p>
        </p:txBody>
      </p:sp>
    </p:spTree>
    <p:extLst>
      <p:ext uri="{BB962C8B-B14F-4D97-AF65-F5344CB8AC3E}">
        <p14:creationId xmlns:p14="http://schemas.microsoft.com/office/powerpoint/2010/main" val="173832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366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Problem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004899"/>
            <a:ext cx="350150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Citizens Face Barriers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6783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way to track reported issues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834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Cumbersome reporting process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885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Zero incentive to participate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307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Fragmented communication channels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004899"/>
            <a:ext cx="350150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Authorities Struggle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4856321" y="36783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Lost complaints in manual systems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4834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centralized dashboard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92561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Lack of prioritization tools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3678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Inefficient resource allocation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76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Our Solution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94848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Easy Reporting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0604" y="364771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Upload photos, pin location, select category—all in under 60 seconds.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94848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419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Real-Time Tracking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7655362" y="364771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issue status from submission to resolution with instant notifications.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27151"/>
            <a:ext cx="6407944" cy="2594848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020604" y="505396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24101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612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Gamified Engagement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1020604" y="6469380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Earn points, unlock badges, and climb leaderboards for civic contributions.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27151"/>
            <a:ext cx="6408063" cy="2594848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655362" y="505396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24101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612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Public Transparency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7655362" y="646938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 all issues and resolutions on an open community wall.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624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Success Metrics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37478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80%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29270" y="46692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Resolution Rate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517743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Issues resolved within 14 days (6-month target)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63747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10K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60758" y="46692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Active Users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4125278" y="517743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Monthly reporting citizens (6-month target)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63747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&lt;12h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92365" y="46692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First Update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56884" y="517743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to initial status change (3-month target)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63747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4.5/5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23972" y="46692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Satisfaction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788491" y="517743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In-app user satisfaction score (6-month target)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685800"/>
            <a:ext cx="7795260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Citizen Journey: From Report to Resolution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891064" y="2239208"/>
            <a:ext cx="22860" cy="5304473"/>
          </a:xfrm>
          <a:prstGeom prst="roundRect">
            <a:avLst>
              <a:gd name="adj" fmla="val 12643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084957" y="2444472"/>
            <a:ext cx="578048" cy="22860"/>
          </a:xfrm>
          <a:prstGeom prst="roundRect">
            <a:avLst>
              <a:gd name="adj" fmla="val 12643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74310" y="2239208"/>
            <a:ext cx="433507" cy="43350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39319" y="2266236"/>
            <a:ext cx="30337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854518" y="2305407"/>
            <a:ext cx="252888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Report Issue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854518" y="2737128"/>
            <a:ext cx="661511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Citizen submits complaint with photo and location. </a:t>
            </a:r>
            <a:r>
              <a:rPr lang="en-US" sz="150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+10 points</a:t>
            </a: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earned.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84957" y="3635812"/>
            <a:ext cx="578048" cy="22860"/>
          </a:xfrm>
          <a:prstGeom prst="roundRect">
            <a:avLst>
              <a:gd name="adj" fmla="val 12643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74310" y="3430548"/>
            <a:ext cx="433507" cy="43350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39319" y="3457575"/>
            <a:ext cx="30337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854518" y="3496747"/>
            <a:ext cx="252888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Authority Reviews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854518" y="3928467"/>
            <a:ext cx="6615113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 changes to "In Progress" with estimated resolution date. Notification sent.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84957" y="5135285"/>
            <a:ext cx="578048" cy="22860"/>
          </a:xfrm>
          <a:prstGeom prst="roundRect">
            <a:avLst>
              <a:gd name="adj" fmla="val 12643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74310" y="4930021"/>
            <a:ext cx="433507" cy="43350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39319" y="4957048"/>
            <a:ext cx="30337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854518" y="4996220"/>
            <a:ext cx="252888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Issue Resolved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854518" y="5427940"/>
            <a:ext cx="6615113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Authority uploads resolution photo. Citizen earns </a:t>
            </a:r>
            <a:r>
              <a:rPr lang="en-US" sz="150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+20 points</a:t>
            </a: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badge progress.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084957" y="6634758"/>
            <a:ext cx="578048" cy="22860"/>
          </a:xfrm>
          <a:prstGeom prst="roundRect">
            <a:avLst>
              <a:gd name="adj" fmla="val 12643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74310" y="6429494"/>
            <a:ext cx="433507" cy="43350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739319" y="6456521"/>
            <a:ext cx="30337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854518" y="6495693"/>
            <a:ext cx="252888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Recognition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854518" y="6927413"/>
            <a:ext cx="6615113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Citizen climbs leaderboard, unlocks new badge tier, and feels motivated to continue.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69" y="621387"/>
            <a:ext cx="8268833" cy="73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Gamification System &amp; Badges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0" y="1980605"/>
            <a:ext cx="225266" cy="22526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88670" y="2304931"/>
            <a:ext cx="3693319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88670" y="2478524"/>
            <a:ext cx="2957870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Starter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88670" y="3073479"/>
            <a:ext cx="369331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 report submitted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7255" y="1980605"/>
            <a:ext cx="225266" cy="225266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707255" y="2304931"/>
            <a:ext cx="3693319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4707255" y="2478524"/>
            <a:ext cx="2957870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Active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4707255" y="3073479"/>
            <a:ext cx="369331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5+ resolved issues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670" y="3856434"/>
            <a:ext cx="225266" cy="225266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88670" y="4180761"/>
            <a:ext cx="3693319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788670" y="4354354"/>
            <a:ext cx="2957870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Champion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88670" y="4949309"/>
            <a:ext cx="369331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20+ resolved issues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7255" y="3856434"/>
            <a:ext cx="225266" cy="225266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4707255" y="4180761"/>
            <a:ext cx="3693319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1"/>
          <p:cNvSpPr/>
          <p:nvPr/>
        </p:nvSpPr>
        <p:spPr>
          <a:xfrm>
            <a:off x="4707255" y="4354354"/>
            <a:ext cx="2957870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Hero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4707255" y="4949309"/>
            <a:ext cx="369331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50+ resolved issues</a:t>
            </a:r>
            <a:endParaRPr lang="en-US" sz="17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670" y="5732264"/>
            <a:ext cx="225266" cy="225266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88670" y="6056590"/>
            <a:ext cx="7611904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4"/>
          <p:cNvSpPr/>
          <p:nvPr/>
        </p:nvSpPr>
        <p:spPr>
          <a:xfrm>
            <a:off x="788670" y="6230183"/>
            <a:ext cx="2957870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Legend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788670" y="6825139"/>
            <a:ext cx="7611904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100+ resolved issues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8958024" y="1924169"/>
            <a:ext cx="3549491" cy="44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Point System</a:t>
            </a:r>
            <a:endParaRPr lang="en-US" sz="2750" dirty="0"/>
          </a:p>
        </p:txBody>
      </p:sp>
      <p:sp>
        <p:nvSpPr>
          <p:cNvPr id="24" name="Text 17"/>
          <p:cNvSpPr/>
          <p:nvPr/>
        </p:nvSpPr>
        <p:spPr>
          <a:xfrm>
            <a:off x="8958024" y="2593062"/>
            <a:ext cx="489132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+10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Valid report submitted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8958024" y="3032403"/>
            <a:ext cx="489132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+20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Issue resolved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8958024" y="3471743"/>
            <a:ext cx="489132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-15</a:t>
            </a:r>
            <a:r>
              <a:rPr lang="en-US" sz="1750" dirty="0">
                <a:solidFill>
                  <a:srgbClr val="FF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Fake/spam report</a:t>
            </a:r>
            <a:endParaRPr lang="en-US" sz="1750" dirty="0"/>
          </a:p>
        </p:txBody>
      </p:sp>
      <p:sp>
        <p:nvSpPr>
          <p:cNvPr id="27" name="Text 20"/>
          <p:cNvSpPr/>
          <p:nvPr/>
        </p:nvSpPr>
        <p:spPr>
          <a:xfrm>
            <a:off x="8958024" y="4035028"/>
            <a:ext cx="4891326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leaderboard tracks top contributors weekly, monthly, and all-time.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057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Authority Dashboard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794992"/>
            <a:ext cx="3664744" cy="2111454"/>
          </a:xfrm>
          <a:prstGeom prst="roundRect">
            <a:avLst>
              <a:gd name="adj" fmla="val 161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51084" y="30522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Centralized View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51084" y="3560445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complaints in one dashboard, filterable by status, category, and location.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794992"/>
            <a:ext cx="3664863" cy="2111454"/>
          </a:xfrm>
          <a:prstGeom prst="roundRect">
            <a:avLst>
              <a:gd name="adj" fmla="val 161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42642" y="30522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Status Management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42642" y="3560445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Update issues from Pending → In Progress → Resolved with resolution photos.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33261"/>
            <a:ext cx="7556421" cy="1385649"/>
          </a:xfrm>
          <a:prstGeom prst="roundRect">
            <a:avLst>
              <a:gd name="adj" fmla="val 245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51084" y="53905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Spam Control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51084" y="5898713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 fake reports to maintain data quality and penalize abuse.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6074331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Public Transparency Wall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8661" y="1751409"/>
            <a:ext cx="3234095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Community Impact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18661" y="2360890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Publicly accessible map and list showing all reported issues with: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8661" y="2874288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Original and resolution photos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8661" y="3274695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Issue type and location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8661" y="3675102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Resolution date and time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8661" y="4075509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System-wide analytics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8661" y="4588907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Achievement Board showcases top contributors, building community pride and trust.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327" y="1777127"/>
            <a:ext cx="6346031" cy="63460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8656"/>
            <a:ext cx="69342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Implementation Roadmap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06986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142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Phase 1: MVP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20604" y="492240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reporting, basic authority dashboard, issue tracking, and foundational gamification (+10/-15 points).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166705"/>
            <a:ext cx="4196358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43776" y="4073962"/>
            <a:ext cx="30557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Phase 2: Public Launch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443776" y="458212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Full dashboard, transparency wall, notifications, complete gamification (badges, leaderboard, +20 points).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26544"/>
            <a:ext cx="4196358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6948" y="3733800"/>
            <a:ext cx="367796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Phase 3: Advanced Features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866948" y="424195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Chatbot integration, advanced analytics, municipal system integration, and user upvoting.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Words>519</Words>
  <Application>Microsoft Office PowerPoint</Application>
  <PresentationFormat>Custom</PresentationFormat>
  <Paragraphs>108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 Display</vt:lpstr>
      <vt:lpstr>PT Serif</vt:lpstr>
      <vt:lpstr>DM Sans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_ Suhaib</cp:lastModifiedBy>
  <cp:revision>1</cp:revision>
  <dcterms:created xsi:type="dcterms:W3CDTF">2025-10-25T19:02:40Z</dcterms:created>
  <dcterms:modified xsi:type="dcterms:W3CDTF">2025-10-26T07:21:49Z</dcterms:modified>
</cp:coreProperties>
</file>